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0" r:id="rId4"/>
  </p:sldMasterIdLst>
  <p:notesMasterIdLst>
    <p:notesMasterId r:id="rId22"/>
  </p:notesMasterIdLst>
  <p:handoutMasterIdLst>
    <p:handoutMasterId r:id="rId23"/>
  </p:handoutMasterIdLst>
  <p:sldIdLst>
    <p:sldId id="274" r:id="rId5"/>
    <p:sldId id="272" r:id="rId6"/>
    <p:sldId id="275" r:id="rId7"/>
    <p:sldId id="276" r:id="rId8"/>
    <p:sldId id="277" r:id="rId9"/>
    <p:sldId id="278" r:id="rId10"/>
    <p:sldId id="279" r:id="rId11"/>
    <p:sldId id="281" r:id="rId12"/>
    <p:sldId id="282" r:id="rId13"/>
    <p:sldId id="283" r:id="rId14"/>
    <p:sldId id="284" r:id="rId15"/>
    <p:sldId id="289" r:id="rId16"/>
    <p:sldId id="287" r:id="rId17"/>
    <p:sldId id="285" r:id="rId18"/>
    <p:sldId id="286" r:id="rId19"/>
    <p:sldId id="288"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8DE1"/>
    <a:srgbClr val="6524DE"/>
    <a:srgbClr val="7BEBD8"/>
    <a:srgbClr val="8335E5"/>
    <a:srgbClr val="6C92E1"/>
    <a:srgbClr val="6313DC"/>
    <a:srgbClr val="1E3ADA"/>
    <a:srgbClr val="030553"/>
    <a:srgbClr val="7D4BC9"/>
    <a:srgbClr val="162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59157-0D22-3144-B113-3FF849EF21E0}" v="10" dt="2025-01-23T13:03:30.6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5" autoAdjust="0"/>
    <p:restoredTop sz="96301" autoAdjust="0"/>
  </p:normalViewPr>
  <p:slideViewPr>
    <p:cSldViewPr snapToGrid="0" showGuides="1">
      <p:cViewPr varScale="1">
        <p:scale>
          <a:sx n="84" d="100"/>
          <a:sy n="84" d="100"/>
        </p:scale>
        <p:origin x="701" y="48"/>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 xmlns:a16="http://schemas.microsoft.com/office/drawing/2014/main" id="{0AB57FBC-7FA3-4A4B-999A-96FD7DC0D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3F634E-7AAD-4D1B-8944-3921EA0E5915}" type="datetime1">
              <a:rPr lang="fr-FR" smtClean="0"/>
              <a:t>04/03/2025</a:t>
            </a:fld>
            <a:endParaRPr lang="fr-FR" dirty="0"/>
          </a:p>
        </p:txBody>
      </p:sp>
      <p:sp>
        <p:nvSpPr>
          <p:cNvPr id="5" name="Espace réservé du numéro de diapositive 4">
            <a:extLst>
              <a:ext uri="{FF2B5EF4-FFF2-40B4-BE49-F238E27FC236}">
                <a16:creationId xmlns="" xmlns:a16="http://schemas.microsoft.com/office/drawing/2014/main" id="{F2B7A8E5-C1F9-40CC-A2A5-13CF7BD3F7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fr-FR" smtClean="0"/>
              <a:t>‹N°›</a:t>
            </a:fld>
            <a:endParaRPr lang="fr-FR" dirty="0"/>
          </a:p>
        </p:txBody>
      </p:sp>
      <p:sp>
        <p:nvSpPr>
          <p:cNvPr id="6" name="Espace réservé du pied de page 5">
            <a:extLst>
              <a:ext uri="{FF2B5EF4-FFF2-40B4-BE49-F238E27FC236}">
                <a16:creationId xmlns="" xmlns:a16="http://schemas.microsoft.com/office/drawing/2014/main" id="{FAF0E1D9-CA2B-4379-99F1-A87EF091AC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e l'en-tête 6">
            <a:extLst>
              <a:ext uri="{FF2B5EF4-FFF2-40B4-BE49-F238E27FC236}">
                <a16:creationId xmlns="" xmlns:a16="http://schemas.microsoft.com/office/drawing/2014/main" id="{98AD7785-69B9-4833-8403-95DE52F755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3045F-D32A-43F9-990C-99C552A137F5}" type="datetime1">
              <a:rPr lang="fr-FR" smtClean="0"/>
              <a:pPr/>
              <a:t>04/03/2025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F8F48A-6110-47DA-8521-A1D1FFD22FEF}" type="slidenum">
              <a:rPr lang="fr-FR" noProof="0" smtClean="0"/>
              <a:t>‹N°›</a:t>
            </a:fld>
            <a:endParaRPr lang="fr-FR" noProof="0"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3">
            <a:extLst>
              <a:ext uri="{FF2B5EF4-FFF2-40B4-BE49-F238E27FC236}">
                <a16:creationId xmlns="" xmlns:a16="http://schemas.microsoft.com/office/drawing/2014/main" id="{E9372C50-B9B2-1F7E-2A95-BF5796854F21}"/>
              </a:ext>
            </a:extLst>
          </p:cNvPr>
          <p:cNvSpPr>
            <a:spLocks noGrp="1"/>
          </p:cNvSpPr>
          <p:nvPr>
            <p:ph type="title" hasCustomPrompt="1"/>
          </p:nvPr>
        </p:nvSpPr>
        <p:spPr>
          <a:xfrm>
            <a:off x="2995525" y="3174627"/>
            <a:ext cx="3500519" cy="508746"/>
          </a:xfrm>
          <a:prstGeom prst="rect">
            <a:avLst/>
          </a:prstGeom>
        </p:spPr>
        <p:txBody>
          <a:bodyPr>
            <a:normAutofit/>
          </a:bodyPr>
          <a:lstStyle>
            <a:lvl1pPr>
              <a:defRPr sz="3200" b="1" i="0">
                <a:solidFill>
                  <a:schemeClr val="bg1"/>
                </a:solidFill>
                <a:latin typeface="Arboria Black" panose="02000000000000000000" pitchFamily="2" charset="77"/>
              </a:defRPr>
            </a:lvl1pPr>
          </a:lstStyle>
          <a:p>
            <a:r>
              <a:rPr lang="fr-FR" dirty="0" err="1"/>
              <a:t>Title</a:t>
            </a:r>
            <a:endParaRPr lang="fr-FR" dirty="0"/>
          </a:p>
        </p:txBody>
      </p:sp>
    </p:spTree>
    <p:extLst>
      <p:ext uri="{BB962C8B-B14F-4D97-AF65-F5344CB8AC3E}">
        <p14:creationId xmlns:p14="http://schemas.microsoft.com/office/powerpoint/2010/main" val="3564433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é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 xmlns:a16="http://schemas.microsoft.com/office/drawing/2014/main" id="{67ECD027-07BD-E67B-532A-15834435A46B}"/>
              </a:ext>
            </a:extLst>
          </p:cNvPr>
          <p:cNvSpPr>
            <a:spLocks noGrp="1"/>
          </p:cNvSpPr>
          <p:nvPr>
            <p:ph idx="1"/>
          </p:nvPr>
        </p:nvSpPr>
        <p:spPr>
          <a:xfrm>
            <a:off x="2199503" y="1825625"/>
            <a:ext cx="7982466" cy="435133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re 3">
            <a:extLst>
              <a:ext uri="{FF2B5EF4-FFF2-40B4-BE49-F238E27FC236}">
                <a16:creationId xmlns="" xmlns:a16="http://schemas.microsoft.com/office/drawing/2014/main" id="{C8796328-2FE9-D774-D2FB-85886A4C84DD}"/>
              </a:ext>
            </a:extLst>
          </p:cNvPr>
          <p:cNvSpPr>
            <a:spLocks noGrp="1"/>
          </p:cNvSpPr>
          <p:nvPr>
            <p:ph type="title" hasCustomPrompt="1"/>
          </p:nvPr>
        </p:nvSpPr>
        <p:spPr>
          <a:xfrm>
            <a:off x="5828177" y="426664"/>
            <a:ext cx="3500519" cy="508746"/>
          </a:xfrm>
          <a:prstGeom prst="rect">
            <a:avLst/>
          </a:prstGeom>
        </p:spPr>
        <p:txBody>
          <a:bodyPr>
            <a:normAutofit/>
          </a:bodyPr>
          <a:lstStyle>
            <a:lvl1pPr>
              <a:defRPr sz="3200" b="1" i="0">
                <a:latin typeface="Arboria Black" panose="02000000000000000000" pitchFamily="2" charset="77"/>
              </a:defRPr>
            </a:lvl1pPr>
          </a:lstStyle>
          <a:p>
            <a:r>
              <a:rPr lang="fr-FR" dirty="0" err="1"/>
              <a:t>Title</a:t>
            </a:r>
            <a:endParaRPr lang="fr-FR" dirty="0"/>
          </a:p>
        </p:txBody>
      </p:sp>
    </p:spTree>
    <p:extLst>
      <p:ext uri="{BB962C8B-B14F-4D97-AF65-F5344CB8AC3E}">
        <p14:creationId xmlns:p14="http://schemas.microsoft.com/office/powerpoint/2010/main" val="381546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 un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672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780928"/>
      </p:ext>
    </p:extLst>
  </p:cSld>
  <p:clrMap bg1="lt1" tx1="dk1" bg2="lt2" tx2="dk2" accent1="accent1" accent2="accent2" accent3="accent3" accent4="accent4" accent5="accent5" accent6="accent6" hlink="hlink" folHlink="folHlink"/>
  <p:sldLayoutIdLst>
    <p:sldLayoutId id="2147483721" r:id="rId1"/>
    <p:sldLayoutId id="2147483729" r:id="rId2"/>
    <p:sldLayoutId id="2147483733" r:id="rId3"/>
  </p:sldLayoutIdLst>
  <p:hf hdr="0"/>
  <p:txStyles>
    <p:titleStyle>
      <a:lvl1pPr algn="l" defTabSz="914400" rtl="0" eaLnBrk="1" latinLnBrk="0" hangingPunct="1">
        <a:lnSpc>
          <a:spcPct val="90000"/>
        </a:lnSpc>
        <a:spcBef>
          <a:spcPct val="0"/>
        </a:spcBef>
        <a:buNone/>
        <a:defRPr sz="4000" b="1" kern="1200" cap="all" baseline="0">
          <a:solidFill>
            <a:schemeClr val="tx2"/>
          </a:solidFill>
          <a:latin typeface="ITC Avant Garde Gothic" panose="020B0600000000000000"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81ECF62-F42E-45E6-0347-F55E69227CEE}"/>
              </a:ext>
            </a:extLst>
          </p:cNvPr>
          <p:cNvSpPr>
            <a:spLocks noGrp="1"/>
          </p:cNvSpPr>
          <p:nvPr>
            <p:ph type="title"/>
          </p:nvPr>
        </p:nvSpPr>
        <p:spPr>
          <a:xfrm>
            <a:off x="2995525" y="3174627"/>
            <a:ext cx="6928404" cy="508746"/>
          </a:xfrm>
        </p:spPr>
        <p:txBody>
          <a:bodyPr>
            <a:normAutofit fontScale="90000"/>
          </a:bodyPr>
          <a:lstStyle/>
          <a:p>
            <a:pPr algn="ctr"/>
            <a:r>
              <a:rPr lang="fr-FR" dirty="0" smtClean="0">
                <a:solidFill>
                  <a:schemeClr val="tx1"/>
                </a:solidFill>
                <a:latin typeface="Times New Roman" panose="02020603050405020304" pitchFamily="18" charset="0"/>
                <a:cs typeface="Times New Roman" panose="02020603050405020304" pitchFamily="18" charset="0"/>
              </a:rPr>
              <a:t>CHALLENGE SECOURS ROUTIER</a:t>
            </a: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98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89519" y="2546515"/>
            <a:ext cx="11035553" cy="954107"/>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Une fois l’ensemble de leurs MSP réalisées sur papier, les concepteurs s’organisent des visioconférences pour se présenter et corriger  leurs MSP.</a:t>
            </a:r>
            <a:endParaRPr lang="fr-FR" sz="2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589519" y="4115159"/>
            <a:ext cx="10121153" cy="954107"/>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Ces visioconférences permettent un regard croisé des concepteurs dans une démarche d’amélioration continue. </a:t>
            </a:r>
            <a:endParaRPr lang="fr-FR" sz="28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6448" y="239268"/>
            <a:ext cx="3121152" cy="2081784"/>
          </a:xfrm>
          <a:prstGeom prst="rect">
            <a:avLst/>
          </a:prstGeom>
        </p:spPr>
      </p:pic>
    </p:spTree>
    <p:extLst>
      <p:ext uri="{BB962C8B-B14F-4D97-AF65-F5344CB8AC3E}">
        <p14:creationId xmlns:p14="http://schemas.microsoft.com/office/powerpoint/2010/main" val="260919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78904" y="1479419"/>
            <a:ext cx="10708880" cy="1384995"/>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Chaque concepteur apporte lors du challenge  deux jeux de MSP. Un jeu qu’il conserve pour  réaliser les MSP, et un jeu pour l’enveloppe qui sera tirée au sort</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par les chefs d’équipes.</a:t>
            </a:r>
            <a:endParaRPr lang="fr-FR" sz="2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647431" y="3566242"/>
            <a:ext cx="11340353" cy="954107"/>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Il sera placé dans chaque enveloppe principale, deux scénarii différents avec des positions de véhicules différentes.</a:t>
            </a:r>
            <a:endParaRPr lang="fr-FR" sz="28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484632" y="5222177"/>
            <a:ext cx="9973235" cy="954107"/>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Ces enveloppes seront confiées au coordinateur 1 h avant la réunion des capitaines.</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41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338" y="1910264"/>
            <a:ext cx="2514600" cy="2514600"/>
          </a:xfrm>
          <a:prstGeom prst="rect">
            <a:avLst/>
          </a:prstGeom>
        </p:spPr>
      </p:pic>
      <p:sp>
        <p:nvSpPr>
          <p:cNvPr id="5" name="ZoneTexte 4"/>
          <p:cNvSpPr txBox="1"/>
          <p:nvPr/>
        </p:nvSpPr>
        <p:spPr>
          <a:xfrm>
            <a:off x="5045874" y="2543288"/>
            <a:ext cx="1308848" cy="369332"/>
          </a:xfrm>
          <a:prstGeom prst="rect">
            <a:avLst/>
          </a:prstGeom>
          <a:noFill/>
        </p:spPr>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SDIS X</a:t>
            </a:r>
            <a:endParaRPr lang="fr-FR" dirty="0">
              <a:latin typeface="Times New Roman" panose="02020603050405020304" pitchFamily="18" charset="0"/>
              <a:cs typeface="Times New Roman" panose="02020603050405020304" pitchFamily="18" charset="0"/>
            </a:endParaRPr>
          </a:p>
        </p:txBody>
      </p:sp>
      <p:sp>
        <p:nvSpPr>
          <p:cNvPr id="6" name="ZoneTexte 5"/>
          <p:cNvSpPr txBox="1"/>
          <p:nvPr/>
        </p:nvSpPr>
        <p:spPr>
          <a:xfrm rot="19502196">
            <a:off x="5213121" y="3159341"/>
            <a:ext cx="1138518" cy="461665"/>
          </a:xfrm>
          <a:prstGeom prst="rect">
            <a:avLst/>
          </a:prstGeom>
          <a:noFill/>
        </p:spPr>
        <p:txBody>
          <a:bodyPr wrap="square" rtlCol="0">
            <a:spAutoFit/>
          </a:bodyPr>
          <a:lstStyle/>
          <a:p>
            <a:r>
              <a:rPr lang="fr-FR" sz="2400" dirty="0" smtClean="0">
                <a:solidFill>
                  <a:srgbClr val="FF0000"/>
                </a:solidFill>
                <a:latin typeface="Brush Script MT" panose="03060802040406070304" pitchFamily="66" charset="0"/>
              </a:rPr>
              <a:t>signature</a:t>
            </a:r>
            <a:endParaRPr lang="fr-FR" sz="2400" dirty="0">
              <a:solidFill>
                <a:srgbClr val="FF0000"/>
              </a:solidFill>
              <a:latin typeface="Brush Script MT" panose="03060802040406070304" pitchFamily="66"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648" y="2181022"/>
            <a:ext cx="2084474" cy="208447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520" y="2129543"/>
            <a:ext cx="2039763" cy="2039763"/>
          </a:xfrm>
          <a:prstGeom prst="rect">
            <a:avLst/>
          </a:prstGeom>
        </p:spPr>
      </p:pic>
      <p:sp>
        <p:nvSpPr>
          <p:cNvPr id="9" name="ZoneTexte 8"/>
          <p:cNvSpPr txBox="1"/>
          <p:nvPr/>
        </p:nvSpPr>
        <p:spPr>
          <a:xfrm>
            <a:off x="2244311" y="2681787"/>
            <a:ext cx="1107147" cy="369332"/>
          </a:xfrm>
          <a:prstGeom prst="rect">
            <a:avLst/>
          </a:prstGeom>
          <a:noFill/>
        </p:spPr>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MSP</a:t>
            </a:r>
            <a:r>
              <a:rPr lang="fr-FR" dirty="0">
                <a:latin typeface="Times New Roman" panose="02020603050405020304" pitchFamily="18" charset="0"/>
                <a:cs typeface="Times New Roman" panose="02020603050405020304" pitchFamily="18" charset="0"/>
              </a:rPr>
              <a:t>1</a:t>
            </a:r>
          </a:p>
        </p:txBody>
      </p:sp>
      <p:sp>
        <p:nvSpPr>
          <p:cNvPr id="10" name="ZoneTexte 9"/>
          <p:cNvSpPr txBox="1"/>
          <p:nvPr/>
        </p:nvSpPr>
        <p:spPr>
          <a:xfrm>
            <a:off x="7990057" y="2690120"/>
            <a:ext cx="902687" cy="369332"/>
          </a:xfrm>
          <a:prstGeom prst="rect">
            <a:avLst/>
          </a:prstGeom>
          <a:noFill/>
        </p:spPr>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MSP 2</a:t>
            </a:r>
            <a:endParaRPr lang="fr-FR" dirty="0">
              <a:latin typeface="Times New Roman" panose="02020603050405020304" pitchFamily="18" charset="0"/>
              <a:cs typeface="Times New Roman" panose="02020603050405020304" pitchFamily="18" charset="0"/>
            </a:endParaRPr>
          </a:p>
        </p:txBody>
      </p:sp>
      <p:sp>
        <p:nvSpPr>
          <p:cNvPr id="11" name="Flèche courbée vers le bas 10"/>
          <p:cNvSpPr/>
          <p:nvPr/>
        </p:nvSpPr>
        <p:spPr>
          <a:xfrm>
            <a:off x="2943652" y="1771381"/>
            <a:ext cx="2465294" cy="3581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e bas 11"/>
          <p:cNvSpPr/>
          <p:nvPr/>
        </p:nvSpPr>
        <p:spPr>
          <a:xfrm flipH="1">
            <a:off x="5843731" y="1779208"/>
            <a:ext cx="2335307" cy="3425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310896" y="4488488"/>
            <a:ext cx="10506456" cy="1384995"/>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Aucune information ne figure sur les enveloppes jaunes.</a:t>
            </a:r>
          </a:p>
          <a:p>
            <a:r>
              <a:rPr lang="fr-FR" sz="2800" dirty="0">
                <a:latin typeface="Times New Roman" panose="02020603050405020304" pitchFamily="18" charset="0"/>
                <a:cs typeface="Times New Roman" panose="02020603050405020304" pitchFamily="18" charset="0"/>
              </a:rPr>
              <a:t>L’enveloppe principale est </a:t>
            </a:r>
            <a:r>
              <a:rPr lang="fr-FR" sz="2800" dirty="0" smtClean="0">
                <a:latin typeface="Times New Roman" panose="02020603050405020304" pitchFamily="18" charset="0"/>
                <a:cs typeface="Times New Roman" panose="02020603050405020304" pitchFamily="18" charset="0"/>
              </a:rPr>
              <a:t>signée </a:t>
            </a:r>
            <a:r>
              <a:rPr lang="fr-FR" sz="2800" dirty="0">
                <a:latin typeface="Times New Roman" panose="02020603050405020304" pitchFamily="18" charset="0"/>
                <a:cs typeface="Times New Roman" panose="02020603050405020304" pitchFamily="18" charset="0"/>
              </a:rPr>
              <a:t>par le chef d’équipe lors du tirage au sort.</a:t>
            </a:r>
            <a:r>
              <a:rPr lang="fr-FR"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47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8720" y="2202270"/>
            <a:ext cx="11017624" cy="892552"/>
          </a:xfrm>
          <a:prstGeom prst="rect">
            <a:avLst/>
          </a:prstGeom>
          <a:noFill/>
        </p:spPr>
        <p:txBody>
          <a:bodyPr wrap="square" rtlCol="0">
            <a:spAutoFit/>
          </a:bodyPr>
          <a:lstStyle/>
          <a:p>
            <a:r>
              <a:rPr lang="fr-FR" sz="2600" dirty="0" smtClean="0">
                <a:latin typeface="Times New Roman" panose="02020603050405020304" pitchFamily="18" charset="0"/>
                <a:cs typeface="Times New Roman" panose="02020603050405020304" pitchFamily="18" charset="0"/>
              </a:rPr>
              <a:t>A l’issue du tirage au sort, le coordinateur remet aux concepteurs l’ordre de passage et les enveloppes.</a:t>
            </a:r>
            <a:endParaRPr lang="fr-FR" sz="26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878720" y="3954332"/>
            <a:ext cx="10369833" cy="892552"/>
          </a:xfrm>
          <a:prstGeom prst="rect">
            <a:avLst/>
          </a:prstGeom>
          <a:noFill/>
        </p:spPr>
        <p:txBody>
          <a:bodyPr wrap="square" rtlCol="0">
            <a:spAutoFit/>
          </a:bodyPr>
          <a:lstStyle/>
          <a:p>
            <a:pPr algn="just"/>
            <a:r>
              <a:rPr lang="fr-FR" sz="2600" dirty="0" smtClean="0">
                <a:latin typeface="Times New Roman" panose="02020603050405020304" pitchFamily="18" charset="0"/>
                <a:cs typeface="Times New Roman" panose="02020603050405020304" pitchFamily="18" charset="0"/>
              </a:rPr>
              <a:t>Les enveloppes jaunes seront ouvertes </a:t>
            </a:r>
            <a:r>
              <a:rPr lang="fr-FR" sz="2600" b="1" dirty="0" smtClean="0">
                <a:solidFill>
                  <a:srgbClr val="FF0000"/>
                </a:solidFill>
                <a:latin typeface="Times New Roman" panose="02020603050405020304" pitchFamily="18" charset="0"/>
                <a:cs typeface="Times New Roman" panose="02020603050405020304" pitchFamily="18" charset="0"/>
              </a:rPr>
              <a:t>uniquement</a:t>
            </a:r>
            <a:r>
              <a:rPr lang="fr-FR" sz="2600" dirty="0" smtClean="0">
                <a:latin typeface="Times New Roman" panose="02020603050405020304" pitchFamily="18" charset="0"/>
                <a:cs typeface="Times New Roman" panose="02020603050405020304" pitchFamily="18" charset="0"/>
              </a:rPr>
              <a:t> lors du passage de l’équipe. </a:t>
            </a:r>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07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9444" y="1565405"/>
            <a:ext cx="7040701" cy="1569660"/>
          </a:xfrm>
          <a:prstGeom prst="rect">
            <a:avLst/>
          </a:prstGeom>
          <a:noFill/>
        </p:spPr>
        <p:txBody>
          <a:bodyPr wrap="square" rtlCol="0">
            <a:spAutoFit/>
          </a:bodyPr>
          <a:lstStyle/>
          <a:p>
            <a:pPr algn="just"/>
            <a:r>
              <a:rPr lang="fr-FR" sz="2400" dirty="0" smtClean="0">
                <a:latin typeface="Times New Roman" panose="02020603050405020304" pitchFamily="18" charset="0"/>
                <a:cs typeface="Times New Roman" panose="02020603050405020304" pitchFamily="18" charset="0"/>
              </a:rPr>
              <a:t>Deux jours avant la compétition, les concepteurs sont présents sur le site, ils  font le tri des voitures choisies pour leurs MSP. Ils vérifient la conformité, l’absence de batterie, la présence des clés.</a:t>
            </a:r>
            <a:endParaRPr lang="fr-FR" sz="24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429444" y="3276860"/>
            <a:ext cx="6701475" cy="830997"/>
          </a:xfrm>
          <a:prstGeom prst="rect">
            <a:avLst/>
          </a:prstGeom>
          <a:noFill/>
        </p:spPr>
        <p:txBody>
          <a:bodyPr wrap="square" rtlCol="0">
            <a:spAutoFit/>
          </a:bodyPr>
          <a:lstStyle/>
          <a:p>
            <a:pPr algn="just"/>
            <a:r>
              <a:rPr lang="fr-FR" sz="2400" dirty="0" smtClean="0">
                <a:latin typeface="Times New Roman" panose="02020603050405020304" pitchFamily="18" charset="0"/>
                <a:cs typeface="Times New Roman" panose="02020603050405020304" pitchFamily="18" charset="0"/>
              </a:rPr>
              <a:t>Chaque véhicule est numéroté puis est convoyé par le staff des caristes vers l’engin de compression. </a:t>
            </a:r>
            <a:endParaRPr lang="fr-FR" sz="24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339975" y="4345731"/>
            <a:ext cx="8301676" cy="2308324"/>
          </a:xfrm>
          <a:prstGeom prst="rect">
            <a:avLst/>
          </a:prstGeom>
          <a:noFill/>
        </p:spPr>
        <p:txBody>
          <a:bodyPr wrap="square" rtlCol="0">
            <a:spAutoFit/>
          </a:bodyPr>
          <a:lstStyle/>
          <a:p>
            <a:pPr algn="just"/>
            <a:r>
              <a:rPr lang="fr-FR" sz="2400" dirty="0" smtClean="0">
                <a:latin typeface="Times New Roman" panose="02020603050405020304" pitchFamily="18" charset="0"/>
                <a:cs typeface="Times New Roman" panose="02020603050405020304" pitchFamily="18" charset="0"/>
              </a:rPr>
              <a:t>Le concepteur utilise sa fiche de conception et fait réaliser les écrasements qu’il a programmés par le conducteur de l’engin. Il finalise quelques points bloquants à l’intérieur du véhicule.  Une fois la préparation terminée, le véhicule est partiellement aspiré puis  acheminé sur le site de la compétition. Il lui est attribué un numéro d’identification.</a:t>
            </a:r>
            <a:endParaRPr lang="fr-FR" sz="2400"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3942587" y="378258"/>
            <a:ext cx="4009913" cy="523220"/>
          </a:xfrm>
          <a:prstGeom prst="rect">
            <a:avLst/>
          </a:prstGeom>
          <a:noFill/>
        </p:spPr>
        <p:txBody>
          <a:bodyPr wrap="square" rtlCol="0">
            <a:spAutoFit/>
          </a:bodyPr>
          <a:lstStyle/>
          <a:p>
            <a:pPr algn="ctr"/>
            <a:r>
              <a:rPr lang="fr-FR" sz="2800" dirty="0" smtClean="0">
                <a:solidFill>
                  <a:srgbClr val="6B8DE1"/>
                </a:solidFill>
                <a:latin typeface="Times New Roman" panose="02020603050405020304" pitchFamily="18" charset="0"/>
                <a:cs typeface="Times New Roman" panose="02020603050405020304" pitchFamily="18" charset="0"/>
              </a:rPr>
              <a:t>PRÉPARATION</a:t>
            </a:r>
            <a:endParaRPr lang="fr-FR" sz="2800" dirty="0">
              <a:solidFill>
                <a:srgbClr val="6B8DE1"/>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7790" y="263359"/>
            <a:ext cx="3086100" cy="6858000"/>
          </a:xfrm>
          <a:prstGeom prst="rect">
            <a:avLst/>
          </a:prstGeom>
        </p:spPr>
      </p:pic>
    </p:spTree>
    <p:extLst>
      <p:ext uri="{BB962C8B-B14F-4D97-AF65-F5344CB8AC3E}">
        <p14:creationId xmlns:p14="http://schemas.microsoft.com/office/powerpoint/2010/main" val="286943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32104" y="2377619"/>
            <a:ext cx="10753523" cy="892552"/>
          </a:xfrm>
          <a:prstGeom prst="rect">
            <a:avLst/>
          </a:prstGeom>
          <a:noFill/>
        </p:spPr>
        <p:txBody>
          <a:bodyPr wrap="square" rtlCol="0">
            <a:spAutoFit/>
          </a:bodyPr>
          <a:lstStyle/>
          <a:p>
            <a:r>
              <a:rPr lang="fr-FR" sz="2600" dirty="0" smtClean="0">
                <a:latin typeface="Times New Roman" panose="02020603050405020304" pitchFamily="18" charset="0"/>
                <a:cs typeface="Times New Roman" panose="02020603050405020304" pitchFamily="18" charset="0"/>
              </a:rPr>
              <a:t>Sur le site de la compétition, tous les véhicules sont présents la veille du début des épreuves.</a:t>
            </a:r>
            <a:endParaRPr lang="fr-FR" sz="26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456648" y="3786691"/>
            <a:ext cx="10942513" cy="1292662"/>
          </a:xfrm>
          <a:prstGeom prst="rect">
            <a:avLst/>
          </a:prstGeom>
          <a:noFill/>
        </p:spPr>
        <p:txBody>
          <a:bodyPr wrap="square" rtlCol="0">
            <a:spAutoFit/>
          </a:bodyPr>
          <a:lstStyle/>
          <a:p>
            <a:r>
              <a:rPr lang="fr-FR" sz="2600" dirty="0" smtClean="0">
                <a:latin typeface="Times New Roman" panose="02020603050405020304" pitchFamily="18" charset="0"/>
                <a:cs typeface="Times New Roman" panose="02020603050405020304" pitchFamily="18" charset="0"/>
              </a:rPr>
              <a:t>Les concepteurs ne peuvent trier les véhicules ne sachant qu’au fur et à mesure les voitures nécessaires pour les MSP. Un cariste est nécessaire pour rechercher, dégager et apporter le plus vite possible la voiture programmée.</a:t>
            </a:r>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81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7824" y="2441448"/>
            <a:ext cx="10780776" cy="461665"/>
          </a:xfrm>
          <a:prstGeom prst="rect">
            <a:avLst/>
          </a:prstGeom>
          <a:noFill/>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Lors de la compétition, les enveloppes sont ouvertes en présence du coordinateur. </a:t>
            </a:r>
            <a:endParaRPr lang="fr-FR" sz="24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877824" y="3266077"/>
            <a:ext cx="10472754" cy="461665"/>
          </a:xfrm>
          <a:prstGeom prst="rect">
            <a:avLst/>
          </a:prstGeom>
          <a:noFill/>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Le concepteur monte son scénario, donne les consignes à la ou aux victimes. </a:t>
            </a:r>
            <a:endParaRPr lang="fr-FR" sz="24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877824" y="4090706"/>
            <a:ext cx="10472754" cy="1569660"/>
          </a:xfrm>
          <a:prstGeom prst="rect">
            <a:avLst/>
          </a:prstGeom>
          <a:noFill/>
        </p:spPr>
        <p:txBody>
          <a:bodyPr wrap="square" rtlCol="0">
            <a:spAutoFit/>
          </a:bodyPr>
          <a:lstStyle/>
          <a:p>
            <a:pPr algn="just"/>
            <a:r>
              <a:rPr lang="fr-FR" sz="2400" dirty="0" smtClean="0">
                <a:latin typeface="Times New Roman" panose="02020603050405020304" pitchFamily="18" charset="0"/>
                <a:cs typeface="Times New Roman" panose="02020603050405020304" pitchFamily="18" charset="0"/>
              </a:rPr>
              <a:t>Il présente la MSP à l’équipe d’évaluateurs. Le scénario peut être légèrement ajusté par esprit d’équité pour l’ensemble des équipes. Cet ajustement est souvent dû à la manutention des véhicules qui lors de leurs placements peuvent offrir plus de possibilités de sortie que les cas précédents (vitre qui casse, porte qui s’ouvre). </a:t>
            </a:r>
            <a:endParaRPr lang="fr-FR" sz="24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144" y="111252"/>
            <a:ext cx="3121152" cy="2081784"/>
          </a:xfrm>
          <a:prstGeom prst="rect">
            <a:avLst/>
          </a:prstGeom>
        </p:spPr>
      </p:pic>
    </p:spTree>
    <p:extLst>
      <p:ext uri="{BB962C8B-B14F-4D97-AF65-F5344CB8AC3E}">
        <p14:creationId xmlns:p14="http://schemas.microsoft.com/office/powerpoint/2010/main" val="258490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54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99026" y="1672026"/>
            <a:ext cx="10811435" cy="1938992"/>
          </a:xfrm>
          <a:prstGeom prst="rect">
            <a:avLst/>
          </a:prstGeom>
          <a:noFill/>
        </p:spPr>
        <p:txBody>
          <a:bodyPr wrap="square" rtlCol="0">
            <a:spAutoFit/>
          </a:bodyPr>
          <a:lstStyle/>
          <a:p>
            <a:pPr algn="ctr"/>
            <a:r>
              <a:rPr lang="fr-FR" sz="4000" b="1" dirty="0" smtClean="0">
                <a:latin typeface="Times New Roman" panose="02020603050405020304" pitchFamily="18" charset="0"/>
                <a:cs typeface="Times New Roman" panose="02020603050405020304" pitchFamily="18" charset="0"/>
              </a:rPr>
              <a:t>COMMENT SONT RÉALISÉES LES MISES EN SITUATION PROFESSIONNELLE (MSP) DU CHALLENGE SR  ?</a:t>
            </a:r>
            <a:endParaRPr lang="fr-FR" sz="4000" b="1"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671394" y="3958490"/>
            <a:ext cx="3066530" cy="2246900"/>
          </a:xfrm>
          <a:prstGeom prst="rect">
            <a:avLst/>
          </a:prstGeom>
        </p:spPr>
      </p:pic>
    </p:spTree>
    <p:extLst>
      <p:ext uri="{BB962C8B-B14F-4D97-AF65-F5344CB8AC3E}">
        <p14:creationId xmlns:p14="http://schemas.microsoft.com/office/powerpoint/2010/main" val="132383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0080" y="2421485"/>
            <a:ext cx="10829543" cy="1754326"/>
          </a:xfrm>
          <a:prstGeom prst="rect">
            <a:avLst/>
          </a:prstGeom>
          <a:noFill/>
        </p:spPr>
        <p:txBody>
          <a:bodyPr wrap="square" rtlCol="0">
            <a:spAutoFit/>
          </a:bodyPr>
          <a:lstStyle/>
          <a:p>
            <a:pPr algn="just"/>
            <a:r>
              <a:rPr lang="fr-FR" sz="3600" dirty="0" smtClean="0">
                <a:latin typeface="Times New Roman" panose="02020603050405020304" pitchFamily="18" charset="0"/>
                <a:cs typeface="Times New Roman" panose="02020603050405020304" pitchFamily="18" charset="0"/>
              </a:rPr>
              <a:t>L’organisation, la construction des challenges français est le reflet de l’organisation mondiale du world </a:t>
            </a:r>
            <a:r>
              <a:rPr lang="fr-FR" sz="3600" dirty="0" err="1" smtClean="0">
                <a:latin typeface="Times New Roman" panose="02020603050405020304" pitchFamily="18" charset="0"/>
                <a:cs typeface="Times New Roman" panose="02020603050405020304" pitchFamily="18" charset="0"/>
              </a:rPr>
              <a:t>rescue</a:t>
            </a:r>
            <a:r>
              <a:rPr lang="fr-FR" sz="3600" dirty="0" smtClean="0">
                <a:latin typeface="Times New Roman" panose="02020603050405020304" pitchFamily="18" charset="0"/>
                <a:cs typeface="Times New Roman" panose="02020603050405020304" pitchFamily="18" charset="0"/>
              </a:rPr>
              <a:t> challenge sous l’égide de la world </a:t>
            </a:r>
            <a:r>
              <a:rPr lang="fr-FR" sz="3600" dirty="0" err="1" smtClean="0">
                <a:latin typeface="Times New Roman" panose="02020603050405020304" pitchFamily="18" charset="0"/>
                <a:cs typeface="Times New Roman" panose="02020603050405020304" pitchFamily="18" charset="0"/>
              </a:rPr>
              <a:t>rescue</a:t>
            </a:r>
            <a:r>
              <a:rPr lang="fr-FR" sz="3600" dirty="0" smtClean="0">
                <a:latin typeface="Times New Roman" panose="02020603050405020304" pitchFamily="18" charset="0"/>
                <a:cs typeface="Times New Roman" panose="02020603050405020304" pitchFamily="18" charset="0"/>
              </a:rPr>
              <a:t> organisation.</a:t>
            </a:r>
            <a:endParaRPr lang="fr-FR" sz="36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4920" y="118872"/>
            <a:ext cx="2294703" cy="1696377"/>
          </a:xfrm>
          <a:prstGeom prst="rect">
            <a:avLst/>
          </a:prstGeom>
        </p:spPr>
      </p:pic>
    </p:spTree>
    <p:extLst>
      <p:ext uri="{BB962C8B-B14F-4D97-AF65-F5344CB8AC3E}">
        <p14:creationId xmlns:p14="http://schemas.microsoft.com/office/powerpoint/2010/main" val="231441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3302" y="2099944"/>
            <a:ext cx="10128086" cy="954107"/>
          </a:xfrm>
          <a:prstGeom prst="rect">
            <a:avLst/>
          </a:prstGeom>
          <a:noFill/>
        </p:spPr>
        <p:txBody>
          <a:bodyPr wrap="square" rtlCol="0">
            <a:spAutoFit/>
          </a:bodyPr>
          <a:lstStyle/>
          <a:p>
            <a:pPr algn="just"/>
            <a:r>
              <a:rPr lang="fr-FR" sz="2800" dirty="0" smtClean="0">
                <a:latin typeface="Times New Roman" panose="02020603050405020304" pitchFamily="18" charset="0"/>
                <a:cs typeface="Times New Roman" panose="02020603050405020304" pitchFamily="18" charset="0"/>
              </a:rPr>
              <a:t>Le département  qui accueille le challenge accepte l’intégralité des recommandations inscrites dans le cahier des charges de la FNSPF. </a:t>
            </a:r>
            <a:endParaRPr lang="fr-FR" sz="2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131585" y="3562600"/>
            <a:ext cx="10271521" cy="523220"/>
          </a:xfrm>
          <a:prstGeom prst="rect">
            <a:avLst/>
          </a:prstGeom>
          <a:noFill/>
        </p:spPr>
        <p:txBody>
          <a:bodyPr wrap="square" rtlCol="0">
            <a:spAutoFit/>
          </a:bodyPr>
          <a:lstStyle/>
          <a:p>
            <a:pPr algn="just"/>
            <a:r>
              <a:rPr lang="fr-FR" sz="2800" dirty="0" smtClean="0">
                <a:latin typeface="Times New Roman" panose="02020603050405020304" pitchFamily="18" charset="0"/>
                <a:cs typeface="Times New Roman" panose="02020603050405020304" pitchFamily="18" charset="0"/>
              </a:rPr>
              <a:t>Il est en relation avec un coordinateur et deux concepteurs.</a:t>
            </a:r>
            <a:endParaRPr lang="fr-FR" sz="28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1131585" y="4428657"/>
            <a:ext cx="10389855" cy="1815882"/>
          </a:xfrm>
          <a:prstGeom prst="rect">
            <a:avLst/>
          </a:prstGeom>
          <a:noFill/>
        </p:spPr>
        <p:txBody>
          <a:bodyPr wrap="square" rtlCol="0">
            <a:spAutoFit/>
          </a:bodyPr>
          <a:lstStyle/>
          <a:p>
            <a:pPr algn="just"/>
            <a:r>
              <a:rPr lang="fr-FR" sz="2800" dirty="0" smtClean="0">
                <a:latin typeface="Times New Roman" panose="02020603050405020304" pitchFamily="18" charset="0"/>
                <a:cs typeface="Times New Roman" panose="02020603050405020304" pitchFamily="18" charset="0"/>
              </a:rPr>
              <a:t>Entre les deux challenges, il a pour mission de récupérer, stocker et dépolluer les  voitures nécessaires à la construction des MSP. Le nombre de voitures doit correspondre au double du nombre d’équipes inscrites.</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81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84633" y="1605380"/>
            <a:ext cx="11302602" cy="461665"/>
          </a:xfrm>
          <a:prstGeom prst="rect">
            <a:avLst/>
          </a:prstGeom>
          <a:noFill/>
        </p:spPr>
        <p:txBody>
          <a:bodyPr wrap="square" rtlCol="0">
            <a:spAutoFit/>
          </a:bodyPr>
          <a:lstStyle/>
          <a:p>
            <a:r>
              <a:rPr lang="fr-FR" sz="2400" dirty="0" smtClean="0">
                <a:solidFill>
                  <a:schemeClr val="accent2">
                    <a:lumMod val="90000"/>
                    <a:lumOff val="10000"/>
                  </a:schemeClr>
                </a:solidFill>
                <a:latin typeface="Times New Roman" panose="02020603050405020304" pitchFamily="18" charset="0"/>
                <a:cs typeface="Times New Roman" panose="02020603050405020304" pitchFamily="18" charset="0"/>
              </a:rPr>
              <a:t>PLUSIEURS POSSIBILITÉS S’OFFRENT AU DÉPARTEMENT ORGANISATEUR</a:t>
            </a:r>
            <a:endParaRPr lang="fr-FR" sz="24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1191906" y="2181689"/>
            <a:ext cx="10184306" cy="830997"/>
          </a:xfrm>
          <a:prstGeom prst="rect">
            <a:avLst/>
          </a:prstGeom>
          <a:noFill/>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1 – Notre partenaire Renault est en capacité d’offrir </a:t>
            </a:r>
            <a:r>
              <a:rPr lang="fr-FR" sz="2400" u="sng" dirty="0" smtClean="0">
                <a:latin typeface="Times New Roman" panose="02020603050405020304" pitchFamily="18" charset="0"/>
                <a:cs typeface="Times New Roman" panose="02020603050405020304" pitchFamily="18" charset="0"/>
              </a:rPr>
              <a:t>un</a:t>
            </a:r>
            <a:r>
              <a:rPr lang="fr-FR" sz="2400" dirty="0" smtClean="0">
                <a:latin typeface="Times New Roman" panose="02020603050405020304" pitchFamily="18" charset="0"/>
                <a:cs typeface="Times New Roman" panose="02020603050405020304" pitchFamily="18" charset="0"/>
              </a:rPr>
              <a:t> véhicule nouvelle génération par équipe et pour </a:t>
            </a:r>
            <a:r>
              <a:rPr lang="fr-FR" sz="2400" u="sng" dirty="0" smtClean="0">
                <a:latin typeface="Times New Roman" panose="02020603050405020304" pitchFamily="18" charset="0"/>
                <a:cs typeface="Times New Roman" panose="02020603050405020304" pitchFamily="18" charset="0"/>
              </a:rPr>
              <a:t>les deux </a:t>
            </a:r>
            <a:r>
              <a:rPr lang="fr-FR" sz="2400" dirty="0" smtClean="0">
                <a:latin typeface="Times New Roman" panose="02020603050405020304" pitchFamily="18" charset="0"/>
                <a:cs typeface="Times New Roman" panose="02020603050405020304" pitchFamily="18" charset="0"/>
              </a:rPr>
              <a:t>épreuves. </a:t>
            </a:r>
            <a:endParaRPr lang="fr-FR" sz="2400" dirty="0">
              <a:latin typeface="Times New Roman" panose="02020603050405020304" pitchFamily="18" charset="0"/>
              <a:cs typeface="Times New Roman" panose="02020603050405020304" pitchFamily="18" charset="0"/>
            </a:endParaRPr>
          </a:p>
        </p:txBody>
      </p:sp>
      <p:sp>
        <p:nvSpPr>
          <p:cNvPr id="8" name="ZoneTexte 7"/>
          <p:cNvSpPr txBox="1"/>
          <p:nvPr/>
        </p:nvSpPr>
        <p:spPr>
          <a:xfrm>
            <a:off x="98612" y="3235540"/>
            <a:ext cx="11831161" cy="1569660"/>
          </a:xfrm>
          <a:prstGeom prst="rect">
            <a:avLst/>
          </a:prstGeom>
          <a:noFill/>
        </p:spPr>
        <p:txBody>
          <a:bodyPr wrap="square" rtlCol="0">
            <a:spAutoFit/>
          </a:bodyPr>
          <a:lstStyle/>
          <a:p>
            <a:pPr algn="just"/>
            <a:r>
              <a:rPr lang="fr-FR" sz="2400" dirty="0" smtClean="0">
                <a:latin typeface="Times New Roman" panose="02020603050405020304" pitchFamily="18" charset="0"/>
                <a:cs typeface="Times New Roman" panose="02020603050405020304" pitchFamily="18" charset="0"/>
              </a:rPr>
              <a:t>2 - Notre </a:t>
            </a:r>
            <a:r>
              <a:rPr lang="fr-FR" sz="2400" dirty="0">
                <a:latin typeface="Times New Roman" panose="02020603050405020304" pitchFamily="18" charset="0"/>
                <a:cs typeface="Times New Roman" panose="02020603050405020304" pitchFamily="18" charset="0"/>
              </a:rPr>
              <a:t>partenaire Renault est en capacité d’offrir </a:t>
            </a:r>
            <a:r>
              <a:rPr lang="fr-FR" sz="2400" u="sng" dirty="0">
                <a:latin typeface="Times New Roman" panose="02020603050405020304" pitchFamily="18" charset="0"/>
                <a:cs typeface="Times New Roman" panose="02020603050405020304" pitchFamily="18" charset="0"/>
              </a:rPr>
              <a:t>un</a:t>
            </a:r>
            <a:r>
              <a:rPr lang="fr-FR" sz="2400" dirty="0">
                <a:latin typeface="Times New Roman" panose="02020603050405020304" pitchFamily="18" charset="0"/>
                <a:cs typeface="Times New Roman" panose="02020603050405020304" pitchFamily="18" charset="0"/>
              </a:rPr>
              <a:t> véhicule nouvelle génération par </a:t>
            </a:r>
            <a:r>
              <a:rPr lang="fr-FR" sz="2400" dirty="0" smtClean="0">
                <a:latin typeface="Times New Roman" panose="02020603050405020304" pitchFamily="18" charset="0"/>
                <a:cs typeface="Times New Roman" panose="02020603050405020304" pitchFamily="18" charset="0"/>
              </a:rPr>
              <a:t>équipe pour </a:t>
            </a:r>
            <a:r>
              <a:rPr lang="fr-FR" sz="2400" u="sng" dirty="0" smtClean="0">
                <a:latin typeface="Times New Roman" panose="02020603050405020304" pitchFamily="18" charset="0"/>
                <a:cs typeface="Times New Roman" panose="02020603050405020304" pitchFamily="18" charset="0"/>
              </a:rPr>
              <a:t>une</a:t>
            </a:r>
            <a:r>
              <a:rPr lang="fr-FR" sz="2400" dirty="0" smtClean="0">
                <a:latin typeface="Times New Roman" panose="02020603050405020304" pitchFamily="18" charset="0"/>
                <a:cs typeface="Times New Roman" panose="02020603050405020304" pitchFamily="18" charset="0"/>
              </a:rPr>
              <a:t> épreuve,  </a:t>
            </a:r>
            <a:r>
              <a:rPr lang="fr-FR" sz="2400" dirty="0">
                <a:latin typeface="Times New Roman" panose="02020603050405020304" pitchFamily="18" charset="0"/>
                <a:cs typeface="Times New Roman" panose="02020603050405020304" pitchFamily="18" charset="0"/>
              </a:rPr>
              <a:t>il faudra alors au département trouver le même nombre de </a:t>
            </a:r>
            <a:r>
              <a:rPr lang="fr-FR" sz="2400" dirty="0" smtClean="0">
                <a:latin typeface="Times New Roman" panose="02020603050405020304" pitchFamily="18" charset="0"/>
                <a:cs typeface="Times New Roman" panose="02020603050405020304" pitchFamily="18" charset="0"/>
              </a:rPr>
              <a:t>véhicules </a:t>
            </a:r>
            <a:r>
              <a:rPr lang="fr-FR" sz="2400" dirty="0">
                <a:latin typeface="Times New Roman" panose="02020603050405020304" pitchFamily="18" charset="0"/>
                <a:cs typeface="Times New Roman" panose="02020603050405020304" pitchFamily="18" charset="0"/>
              </a:rPr>
              <a:t>d’occasion </a:t>
            </a:r>
            <a:r>
              <a:rPr lang="fr-FR" sz="2400" dirty="0" smtClean="0">
                <a:latin typeface="Times New Roman" panose="02020603050405020304" pitchFamily="18" charset="0"/>
                <a:cs typeface="Times New Roman" panose="02020603050405020304" pitchFamily="18" charset="0"/>
              </a:rPr>
              <a:t>dans son réseau (catégorie et ancienneté inférieure à 10 ans sont  définies par le cahier des charges).</a:t>
            </a:r>
            <a:endParaRPr lang="fr-FR" sz="2400" dirty="0">
              <a:latin typeface="Times New Roman" panose="02020603050405020304" pitchFamily="18" charset="0"/>
              <a:cs typeface="Times New Roman" panose="02020603050405020304" pitchFamily="18" charset="0"/>
            </a:endParaRPr>
          </a:p>
        </p:txBody>
      </p:sp>
      <p:sp>
        <p:nvSpPr>
          <p:cNvPr id="9" name="ZoneTexte 8"/>
          <p:cNvSpPr txBox="1"/>
          <p:nvPr/>
        </p:nvSpPr>
        <p:spPr>
          <a:xfrm>
            <a:off x="98612" y="5289176"/>
            <a:ext cx="11438965" cy="830997"/>
          </a:xfrm>
          <a:prstGeom prst="rect">
            <a:avLst/>
          </a:prstGeom>
          <a:noFill/>
        </p:spPr>
        <p:txBody>
          <a:bodyPr wrap="square" rtlCol="0">
            <a:spAutoFit/>
          </a:bodyPr>
          <a:lstStyle/>
          <a:p>
            <a:pPr algn="just"/>
            <a:r>
              <a:rPr lang="fr-FR" sz="2400" dirty="0" smtClean="0">
                <a:latin typeface="Times New Roman" panose="02020603050405020304" pitchFamily="18" charset="0"/>
                <a:cs typeface="Times New Roman" panose="02020603050405020304" pitchFamily="18" charset="0"/>
              </a:rPr>
              <a:t>3 – Le SDIS ne dispose pas de véhicule nouvelle génération, il devra fournir l’intégralité des VL pour le challenge pour les deux épreuves.</a:t>
            </a:r>
            <a:endParaRPr lang="fr-FR" sz="2400"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5044928" y="2939447"/>
            <a:ext cx="969264" cy="369332"/>
          </a:xfrm>
          <a:prstGeom prst="rect">
            <a:avLst/>
          </a:prstGeom>
          <a:noFill/>
        </p:spPr>
        <p:txBody>
          <a:bodyPr wrap="square" rtlCol="0">
            <a:spAutoFit/>
          </a:bodyPr>
          <a:lstStyle/>
          <a:p>
            <a:pPr algn="ctr"/>
            <a:r>
              <a:rPr lang="fr-FR" dirty="0" smtClean="0">
                <a:solidFill>
                  <a:schemeClr val="accent1">
                    <a:lumMod val="75000"/>
                  </a:schemeClr>
                </a:solidFill>
                <a:latin typeface="Times New Roman" panose="02020603050405020304" pitchFamily="18" charset="0"/>
                <a:cs typeface="Times New Roman" panose="02020603050405020304" pitchFamily="18" charset="0"/>
              </a:rPr>
              <a:t>Ou </a:t>
            </a:r>
            <a:endParaRPr lang="fr-F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ZoneTexte 9"/>
          <p:cNvSpPr txBox="1"/>
          <p:nvPr/>
        </p:nvSpPr>
        <p:spPr>
          <a:xfrm>
            <a:off x="5044928" y="4805200"/>
            <a:ext cx="969264" cy="369332"/>
          </a:xfrm>
          <a:prstGeom prst="rect">
            <a:avLst/>
          </a:prstGeom>
          <a:noFill/>
        </p:spPr>
        <p:txBody>
          <a:bodyPr wrap="square" rtlCol="0">
            <a:spAutoFit/>
          </a:bodyPr>
          <a:lstStyle/>
          <a:p>
            <a:pPr algn="ctr"/>
            <a:r>
              <a:rPr lang="fr-FR" dirty="0" smtClean="0">
                <a:solidFill>
                  <a:schemeClr val="accent1">
                    <a:lumMod val="75000"/>
                  </a:schemeClr>
                </a:solidFill>
                <a:latin typeface="Times New Roman" panose="02020603050405020304" pitchFamily="18" charset="0"/>
                <a:cs typeface="Times New Roman" panose="02020603050405020304" pitchFamily="18" charset="0"/>
              </a:rPr>
              <a:t>Ou </a:t>
            </a:r>
            <a:endParaRPr lang="fr-F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36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16822" y="1129553"/>
            <a:ext cx="7471545" cy="954107"/>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Les véhicules réceptionnés doivent être dépollués puis identifiés. </a:t>
            </a:r>
            <a:endParaRPr lang="fr-FR" sz="28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68" y="1388184"/>
            <a:ext cx="3749040" cy="5318760"/>
          </a:xfrm>
          <a:prstGeom prst="rect">
            <a:avLst/>
          </a:prstGeom>
        </p:spPr>
      </p:pic>
      <p:sp>
        <p:nvSpPr>
          <p:cNvPr id="6" name="ZoneTexte 5"/>
          <p:cNvSpPr txBox="1"/>
          <p:nvPr/>
        </p:nvSpPr>
        <p:spPr>
          <a:xfrm>
            <a:off x="4616823" y="2339788"/>
            <a:ext cx="6768353" cy="954107"/>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Chaque véhicule fait l’objet d’une fiche. Cette fiche est envoyée aux concepteurs.</a:t>
            </a:r>
            <a:endParaRPr lang="fr-FR" sz="28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4571999" y="3648634"/>
            <a:ext cx="6858000" cy="1815882"/>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Lors d’une </a:t>
            </a:r>
            <a:r>
              <a:rPr lang="fr-FR" sz="2800" dirty="0" err="1" smtClean="0">
                <a:latin typeface="Times New Roman" panose="02020603050405020304" pitchFamily="18" charset="0"/>
                <a:cs typeface="Times New Roman" panose="02020603050405020304" pitchFamily="18" charset="0"/>
              </a:rPr>
              <a:t>visio</a:t>
            </a:r>
            <a:r>
              <a:rPr lang="fr-FR" sz="2800" dirty="0" smtClean="0">
                <a:latin typeface="Times New Roman" panose="02020603050405020304" pitchFamily="18" charset="0"/>
                <a:cs typeface="Times New Roman" panose="02020603050405020304" pitchFamily="18" charset="0"/>
              </a:rPr>
              <a:t>, les concepteurs se répartissent les véhicules suivant la commande de construction des scénarii passée par le responsable FNPSF.</a:t>
            </a:r>
            <a:endParaRPr lang="fr-FR" sz="2800" dirty="0">
              <a:latin typeface="Times New Roman" panose="02020603050405020304" pitchFamily="18" charset="0"/>
              <a:cs typeface="Times New Roman" panose="02020603050405020304" pitchFamily="18" charset="0"/>
            </a:endParaRPr>
          </a:p>
        </p:txBody>
      </p:sp>
      <p:sp>
        <p:nvSpPr>
          <p:cNvPr id="8" name="ZoneTexte 7"/>
          <p:cNvSpPr txBox="1"/>
          <p:nvPr/>
        </p:nvSpPr>
        <p:spPr>
          <a:xfrm>
            <a:off x="5148071" y="5819255"/>
            <a:ext cx="4724401" cy="523220"/>
          </a:xfrm>
          <a:prstGeom prst="rect">
            <a:avLst/>
          </a:prstGeom>
          <a:noFill/>
        </p:spPr>
        <p:txBody>
          <a:bodyPr wrap="square" rtlCol="0">
            <a:spAutoFit/>
          </a:bodyPr>
          <a:lstStyle/>
          <a:p>
            <a:r>
              <a:rPr lang="fr-FR" sz="2800" dirty="0" smtClean="0">
                <a:solidFill>
                  <a:srgbClr val="6B8DE1"/>
                </a:solidFill>
                <a:latin typeface="Times New Roman" panose="02020603050405020304" pitchFamily="18" charset="0"/>
                <a:cs typeface="Times New Roman" panose="02020603050405020304" pitchFamily="18" charset="0"/>
              </a:rPr>
              <a:t>Le plus dur reste à faire </a:t>
            </a:r>
            <a:r>
              <a:rPr lang="fr-FR" sz="2800" dirty="0" smtClean="0">
                <a:solidFill>
                  <a:srgbClr val="6B8DE1"/>
                </a:solidFill>
                <a:latin typeface="Times New Roman" panose="02020603050405020304" pitchFamily="18" charset="0"/>
                <a:cs typeface="Times New Roman" panose="02020603050405020304" pitchFamily="18" charset="0"/>
                <a:sym typeface="Wingdings" panose="05000000000000000000" pitchFamily="2" charset="2"/>
              </a:rPr>
              <a:t></a:t>
            </a:r>
            <a:r>
              <a:rPr lang="fr-FR" sz="2800" dirty="0" smtClean="0">
                <a:solidFill>
                  <a:srgbClr val="6B8DE1"/>
                </a:solidFill>
                <a:latin typeface="Times New Roman" panose="02020603050405020304" pitchFamily="18" charset="0"/>
                <a:cs typeface="Times New Roman" panose="02020603050405020304" pitchFamily="18" charset="0"/>
              </a:rPr>
              <a:t> </a:t>
            </a:r>
            <a:endParaRPr lang="fr-FR" sz="2800" dirty="0">
              <a:solidFill>
                <a:srgbClr val="6B8DE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33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5760" y="2581836"/>
            <a:ext cx="10739180" cy="2246769"/>
          </a:xfrm>
          <a:prstGeom prst="rect">
            <a:avLst/>
          </a:prstGeom>
          <a:noFill/>
        </p:spPr>
        <p:txBody>
          <a:bodyPr wrap="square" rtlCol="0">
            <a:spAutoFit/>
          </a:bodyPr>
          <a:lstStyle/>
          <a:p>
            <a:pPr algn="just"/>
            <a:r>
              <a:rPr lang="fr-FR" sz="2800" dirty="0" smtClean="0">
                <a:latin typeface="Times New Roman" panose="02020603050405020304" pitchFamily="18" charset="0"/>
                <a:cs typeface="Times New Roman" panose="02020603050405020304" pitchFamily="18" charset="0"/>
              </a:rPr>
              <a:t>Durant les 3 mois qui précédent le challenge, chaque concepteur prépare suivant des critères bien précis 10 MSP voiture sur leurs roues, 10 MSP voiture sur le coté, 10 MSP voiture sur le toit . Ils ont à leur disposition plusieurs documents (fiche voiture « diapo 6 », Catégories de MSP, fiches de conception).</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22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25931" y="181193"/>
            <a:ext cx="6060141" cy="523220"/>
          </a:xfrm>
          <a:prstGeom prst="rect">
            <a:avLst/>
          </a:prstGeom>
          <a:noFill/>
        </p:spPr>
        <p:txBody>
          <a:bodyPr wrap="square" rtlCol="0">
            <a:spAutoFit/>
          </a:bodyPr>
          <a:lstStyle/>
          <a:p>
            <a:pPr algn="ctr"/>
            <a:r>
              <a:rPr lang="fr-FR" sz="2800" dirty="0" smtClean="0">
                <a:solidFill>
                  <a:srgbClr val="6B8DE1"/>
                </a:solidFill>
                <a:latin typeface="Times New Roman" panose="02020603050405020304" pitchFamily="18" charset="0"/>
                <a:cs typeface="Times New Roman" panose="02020603050405020304" pitchFamily="18" charset="0"/>
              </a:rPr>
              <a:t>CATÉGORIES DES MSP</a:t>
            </a:r>
            <a:endParaRPr lang="fr-FR" sz="2800" dirty="0">
              <a:solidFill>
                <a:srgbClr val="6B8DE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456" y="1078910"/>
            <a:ext cx="5882640" cy="3703320"/>
          </a:xfrm>
          <a:prstGeom prst="rect">
            <a:avLst/>
          </a:prstGeom>
        </p:spPr>
      </p:pic>
      <p:sp>
        <p:nvSpPr>
          <p:cNvPr id="5" name="ZoneTexte 4"/>
          <p:cNvSpPr txBox="1"/>
          <p:nvPr/>
        </p:nvSpPr>
        <p:spPr>
          <a:xfrm>
            <a:off x="539135" y="4802784"/>
            <a:ext cx="10381132" cy="707886"/>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Les concepteurs réaliseront autant de MSP qu’il y aura d’équipes inscrites pour la catégorie des scénarios qui leur sera attribuée. </a:t>
            </a:r>
            <a:endParaRPr lang="fr-FR" sz="20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475127" y="5633890"/>
            <a:ext cx="10309413" cy="1015663"/>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Ils devront respecter le nombre de victime(s), leur(s) pathologie(s) mais surtout le temps de travail demandé. Pour ce dernier point, les concepteurs ont un catalogue technique où toutes les techniques ont été chronométrées. </a:t>
            </a:r>
            <a:endParaRPr lang="fr-FR" sz="2000" dirty="0">
              <a:latin typeface="Times New Roman" panose="02020603050405020304" pitchFamily="18" charset="0"/>
              <a:cs typeface="Times New Roman" panose="02020603050405020304" pitchFamily="18" charset="0"/>
            </a:endParaRPr>
          </a:p>
        </p:txBody>
      </p:sp>
      <p:cxnSp>
        <p:nvCxnSpPr>
          <p:cNvPr id="8" name="Connecteur droit avec flèche 7"/>
          <p:cNvCxnSpPr>
            <a:stCxn id="10" idx="3"/>
          </p:cNvCxnSpPr>
          <p:nvPr/>
        </p:nvCxnSpPr>
        <p:spPr>
          <a:xfrm flipV="1">
            <a:off x="4195482" y="2590800"/>
            <a:ext cx="1047974" cy="452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63389" y="2312894"/>
            <a:ext cx="3532093" cy="646331"/>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Temps de travail technique + prise en charge et sortie victime</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56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902" y="1640541"/>
            <a:ext cx="3717167" cy="5000289"/>
          </a:xfrm>
          <a:prstGeom prst="rect">
            <a:avLst/>
          </a:prstGeom>
        </p:spPr>
      </p:pic>
      <p:sp>
        <p:nvSpPr>
          <p:cNvPr id="4" name="ZoneTexte 3"/>
          <p:cNvSpPr txBox="1"/>
          <p:nvPr/>
        </p:nvSpPr>
        <p:spPr>
          <a:xfrm>
            <a:off x="5405716" y="349624"/>
            <a:ext cx="6060141" cy="523220"/>
          </a:xfrm>
          <a:prstGeom prst="rect">
            <a:avLst/>
          </a:prstGeom>
          <a:noFill/>
        </p:spPr>
        <p:txBody>
          <a:bodyPr wrap="square" rtlCol="0">
            <a:spAutoFit/>
          </a:bodyPr>
          <a:lstStyle/>
          <a:p>
            <a:pPr algn="ctr"/>
            <a:r>
              <a:rPr lang="fr-FR" sz="2800" dirty="0" smtClean="0">
                <a:solidFill>
                  <a:srgbClr val="6B8DE1"/>
                </a:solidFill>
                <a:latin typeface="Times New Roman" panose="02020603050405020304" pitchFamily="18" charset="0"/>
                <a:cs typeface="Times New Roman" panose="02020603050405020304" pitchFamily="18" charset="0"/>
              </a:rPr>
              <a:t>CATÉGORIES DES MSP</a:t>
            </a:r>
            <a:endParaRPr lang="fr-FR" sz="2800" dirty="0">
              <a:solidFill>
                <a:srgbClr val="6B8DE1"/>
              </a:solidFill>
              <a:latin typeface="Times New Roman" panose="02020603050405020304" pitchFamily="18" charset="0"/>
              <a:cs typeface="Times New Roman" panose="02020603050405020304" pitchFamily="18" charset="0"/>
            </a:endParaRPr>
          </a:p>
        </p:txBody>
      </p:sp>
      <p:sp>
        <p:nvSpPr>
          <p:cNvPr id="5" name="Accolade fermante 4"/>
          <p:cNvSpPr/>
          <p:nvPr/>
        </p:nvSpPr>
        <p:spPr>
          <a:xfrm>
            <a:off x="5190565" y="1864659"/>
            <a:ext cx="690282" cy="98611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6293224" y="2173051"/>
            <a:ext cx="4849906"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Informations de la scène et des véhicules.</a:t>
            </a:r>
            <a:endParaRPr lang="fr-FR" dirty="0">
              <a:latin typeface="Times New Roman" panose="02020603050405020304" pitchFamily="18" charset="0"/>
              <a:cs typeface="Times New Roman" panose="02020603050405020304" pitchFamily="18" charset="0"/>
            </a:endParaRPr>
          </a:p>
        </p:txBody>
      </p:sp>
      <p:sp>
        <p:nvSpPr>
          <p:cNvPr id="7" name="Accolade fermante 6"/>
          <p:cNvSpPr/>
          <p:nvPr/>
        </p:nvSpPr>
        <p:spPr>
          <a:xfrm>
            <a:off x="5190565" y="4356847"/>
            <a:ext cx="690282" cy="2283983"/>
          </a:xfrm>
          <a:prstGeom prst="rightBrace">
            <a:avLst/>
          </a:prstGeom>
          <a:no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92D050"/>
              </a:solidFill>
            </a:endParaRPr>
          </a:p>
        </p:txBody>
      </p:sp>
      <p:sp>
        <p:nvSpPr>
          <p:cNvPr id="8" name="ZoneTexte 7"/>
          <p:cNvSpPr txBox="1"/>
          <p:nvPr/>
        </p:nvSpPr>
        <p:spPr>
          <a:xfrm>
            <a:off x="6122893" y="5349269"/>
            <a:ext cx="4061012" cy="646331"/>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Informations sur les  pathologies des  victimes</a:t>
            </a:r>
            <a:endParaRPr lang="fr-FR" dirty="0">
              <a:latin typeface="Times New Roman" panose="02020603050405020304" pitchFamily="18" charset="0"/>
              <a:cs typeface="Times New Roman" panose="02020603050405020304" pitchFamily="18" charset="0"/>
            </a:endParaRPr>
          </a:p>
        </p:txBody>
      </p:sp>
      <p:sp>
        <p:nvSpPr>
          <p:cNvPr id="9" name="Accolade fermante 8"/>
          <p:cNvSpPr/>
          <p:nvPr/>
        </p:nvSpPr>
        <p:spPr>
          <a:xfrm>
            <a:off x="5190565" y="2856474"/>
            <a:ext cx="690282" cy="1428655"/>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6454587" y="3281082"/>
            <a:ext cx="5369859"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Plan de la MSP et positionnement des victimes</a:t>
            </a:r>
            <a:endParaRPr lang="fr-FR" dirty="0">
              <a:latin typeface="Times New Roman" panose="02020603050405020304" pitchFamily="18" charset="0"/>
              <a:cs typeface="Times New Roman" panose="02020603050405020304" pitchFamily="18" charset="0"/>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72424" y="3299040"/>
            <a:ext cx="1742515" cy="2368687"/>
          </a:xfrm>
          <a:prstGeom prst="rect">
            <a:avLst/>
          </a:prstGeom>
        </p:spPr>
      </p:pic>
      <p:sp>
        <p:nvSpPr>
          <p:cNvPr id="12" name="Ellipse 11"/>
          <p:cNvSpPr/>
          <p:nvPr/>
        </p:nvSpPr>
        <p:spPr>
          <a:xfrm>
            <a:off x="1459902" y="1566353"/>
            <a:ext cx="788893"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en angle 13"/>
          <p:cNvCxnSpPr/>
          <p:nvPr/>
        </p:nvCxnSpPr>
        <p:spPr>
          <a:xfrm rot="5400000" flipH="1" flipV="1">
            <a:off x="3676351" y="-306020"/>
            <a:ext cx="206002" cy="36579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535706" y="1220688"/>
            <a:ext cx="5464526"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Référence MSP  (ex: rapide, standard, standard plus)</a:t>
            </a:r>
            <a:endParaRPr lang="fr-FR"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2791917" y="1611738"/>
            <a:ext cx="614010" cy="2140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a:stCxn id="13" idx="3"/>
          </p:cNvCxnSpPr>
          <p:nvPr/>
        </p:nvCxnSpPr>
        <p:spPr>
          <a:xfrm>
            <a:off x="3405927" y="1718753"/>
            <a:ext cx="2692875" cy="0"/>
          </a:xfrm>
          <a:prstGeom prst="straightConnector1">
            <a:avLst/>
          </a:prstGeom>
          <a:ln w="28575">
            <a:solidFill>
              <a:schemeClr val="accent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151442" y="1522947"/>
            <a:ext cx="3734801"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Référence du scénario</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663039"/>
      </p:ext>
    </p:extLst>
  </p:cSld>
  <p:clrMapOvr>
    <a:masterClrMapping/>
  </p:clrMapOvr>
</p:sld>
</file>

<file path=ppt/theme/theme1.xml><?xml version="1.0" encoding="utf-8"?>
<a:theme xmlns:a="http://schemas.openxmlformats.org/drawingml/2006/main" name="Office Theme">
  <a:themeElements>
    <a:clrScheme name="MSPF">
      <a:dk1>
        <a:sysClr val="windowText" lastClr="000000"/>
      </a:dk1>
      <a:lt1>
        <a:sysClr val="window" lastClr="FFFFFF"/>
      </a:lt1>
      <a:dk2>
        <a:srgbClr val="505046"/>
      </a:dk2>
      <a:lt2>
        <a:srgbClr val="EEECE1"/>
      </a:lt2>
      <a:accent1>
        <a:srgbClr val="D91E00"/>
      </a:accent1>
      <a:accent2>
        <a:srgbClr val="000A64"/>
      </a:accent2>
      <a:accent3>
        <a:srgbClr val="5A0B21"/>
      </a:accent3>
      <a:accent4>
        <a:srgbClr val="FF8427"/>
      </a:accent4>
      <a:accent5>
        <a:srgbClr val="D15300"/>
      </a:accent5>
      <a:accent6>
        <a:srgbClr val="B22600"/>
      </a:accent6>
      <a:hlink>
        <a:srgbClr val="002060"/>
      </a:hlink>
      <a:folHlink>
        <a:srgbClr val="002060"/>
      </a:folHlink>
    </a:clrScheme>
    <a:fontScheme name="MSPF">
      <a:majorFont>
        <a:latin typeface="AvantGarde Medium"/>
        <a:ea typeface=""/>
        <a:cs typeface=""/>
      </a:majorFont>
      <a:minorFont>
        <a:latin typeface="AvantGarde"/>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cf4541a-b1f9-4e93-a542-22576d3daa6e" xsi:nil="true"/>
    <lcf76f155ced4ddcb4097134ff3c332f xmlns="bcf4541a-b1f9-4e93-a542-22576d3daa6e">
      <Terms xmlns="http://schemas.microsoft.com/office/infopath/2007/PartnerControls"/>
    </lcf76f155ced4ddcb4097134ff3c332f>
    <TaxCatchAll xmlns="3c61fa36-e07e-409a-a63f-55ea804499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D69BA0E5DC9B4CBF2745A8586B30DF" ma:contentTypeVersion="17" ma:contentTypeDescription="Crée un document." ma:contentTypeScope="" ma:versionID="487e1372816b42ed9bc5df0933c4a3f5">
  <xsd:schema xmlns:xsd="http://www.w3.org/2001/XMLSchema" xmlns:xs="http://www.w3.org/2001/XMLSchema" xmlns:p="http://schemas.microsoft.com/office/2006/metadata/properties" xmlns:ns2="bcf4541a-b1f9-4e93-a542-22576d3daa6e" xmlns:ns3="3c61fa36-e07e-409a-a63f-55ea804499de" targetNamespace="http://schemas.microsoft.com/office/2006/metadata/properties" ma:root="true" ma:fieldsID="be562e2cf18c6d1e945aa17dc77cf6f7" ns2:_="" ns3:_="">
    <xsd:import namespace="bcf4541a-b1f9-4e93-a542-22576d3daa6e"/>
    <xsd:import namespace="3c61fa36-e07e-409a-a63f-55ea804499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_Flow_SignoffStatu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4541a-b1f9-4e93-a542-22576d3d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18" nillable="true" ma:displayName="État de validation" ma:internalName="_x00c9_tat_x0020_de_x0020_validation">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9f4e093f-8331-4c4c-9917-926e2f7a5c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61fa36-e07e-409a-a63f-55ea804499d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feae3efa-a7c9-40d1-a62e-c8a4b85367a6}" ma:internalName="TaxCatchAll" ma:showField="CatchAllData" ma:web="3c61fa36-e07e-409a-a63f-55ea80449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72809-15B7-4153-81D0-0E714F0A958A}">
  <ds:schemaRefs>
    <ds:schemaRef ds:uri="http://schemas.microsoft.com/office/2006/documentManagement/types"/>
    <ds:schemaRef ds:uri="http://purl.org/dc/dcmitype/"/>
    <ds:schemaRef ds:uri="bcf4541a-b1f9-4e93-a542-22576d3daa6e"/>
    <ds:schemaRef ds:uri="http://schemas.openxmlformats.org/package/2006/metadata/core-properties"/>
    <ds:schemaRef ds:uri="http://purl.org/dc/terms/"/>
    <ds:schemaRef ds:uri="http://schemas.microsoft.com/office/2006/metadata/properties"/>
    <ds:schemaRef ds:uri="3c61fa36-e07e-409a-a63f-55ea804499de"/>
    <ds:schemaRef ds:uri="http://www.w3.org/XML/1998/namespac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E9DE8D57-DFB9-40C6-AD48-FAD8E36C4868}">
  <ds:schemaRefs>
    <ds:schemaRef ds:uri="http://schemas.microsoft.com/sharepoint/v3/contenttype/forms"/>
  </ds:schemaRefs>
</ds:datastoreItem>
</file>

<file path=customXml/itemProps3.xml><?xml version="1.0" encoding="utf-8"?>
<ds:datastoreItem xmlns:ds="http://schemas.openxmlformats.org/officeDocument/2006/customXml" ds:itemID="{627BEF4A-CBD1-4E1B-B9E7-0E79C4BF6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4541a-b1f9-4e93-a542-22576d3daa6e"/>
    <ds:schemaRef ds:uri="3c61fa36-e07e-409a-a63f-55ea80449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856</Words>
  <Application>Microsoft Office PowerPoint</Application>
  <PresentationFormat>Grand écran</PresentationFormat>
  <Paragraphs>49</Paragraphs>
  <Slides>17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Arboria Black</vt:lpstr>
      <vt:lpstr>Arial</vt:lpstr>
      <vt:lpstr>AvantGarde</vt:lpstr>
      <vt:lpstr>Brush Script MT</vt:lpstr>
      <vt:lpstr>Calibri</vt:lpstr>
      <vt:lpstr>ITC Avant Garde Gothic</vt:lpstr>
      <vt:lpstr>Segoe UI</vt:lpstr>
      <vt:lpstr>Times New Roman</vt:lpstr>
      <vt:lpstr>Wingdings</vt:lpstr>
      <vt:lpstr>Office Theme</vt:lpstr>
      <vt:lpstr>CHALLENGE SECOURS ROUTIER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2020-06-19T09:26:10Z</dcterms:created>
  <dcterms:modified xsi:type="dcterms:W3CDTF">2025-03-04T10:44:30Z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0x0101002DD69BA0E5DC9B4CBF2745A8586B30DF</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ies>
</file>